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1" r:id="rId3"/>
    <p:sldId id="257" r:id="rId4"/>
    <p:sldId id="274" r:id="rId5"/>
    <p:sldId id="273" r:id="rId6"/>
    <p:sldId id="275" r:id="rId7"/>
    <p:sldId id="264" r:id="rId8"/>
    <p:sldId id="277" r:id="rId9"/>
    <p:sldId id="278" r:id="rId10"/>
    <p:sldId id="279" r:id="rId11"/>
    <p:sldId id="270" r:id="rId12"/>
    <p:sldId id="265" r:id="rId13"/>
    <p:sldId id="284" r:id="rId14"/>
    <p:sldId id="285" r:id="rId15"/>
    <p:sldId id="260" r:id="rId16"/>
    <p:sldId id="261" r:id="rId17"/>
    <p:sldId id="262" r:id="rId18"/>
    <p:sldId id="267" r:id="rId19"/>
    <p:sldId id="272" r:id="rId20"/>
    <p:sldId id="271" r:id="rId21"/>
    <p:sldId id="286" r:id="rId22"/>
    <p:sldId id="263" r:id="rId23"/>
    <p:sldId id="287" r:id="rId24"/>
    <p:sldId id="269" r:id="rId25"/>
    <p:sldId id="288" r:id="rId26"/>
    <p:sldId id="268" r:id="rId27"/>
    <p:sldId id="276" r:id="rId28"/>
    <p:sldId id="283" r:id="rId29"/>
    <p:sldId id="280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EE5"/>
    <a:srgbClr val="014C72"/>
    <a:srgbClr val="38BFC7"/>
    <a:srgbClr val="6AAC44"/>
    <a:srgbClr val="DB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226C5-7A55-4E4B-84A0-64C116BBDFE9}" v="2062" dt="2019-11-13T18:07:29.318"/>
    <p1510:client id="{C92E4E1D-C704-4FF2-BB3F-FED61C15E033}" v="314" dt="2019-11-13T18:13:39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91467" y="4348064"/>
            <a:ext cx="5411758" cy="1334278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91468" y="5682342"/>
            <a:ext cx="5411758" cy="522092"/>
          </a:xfrm>
        </p:spPr>
        <p:txBody>
          <a:bodyPr>
            <a:normAutofit/>
          </a:bodyPr>
          <a:lstStyle>
            <a:lvl1pPr marL="0" indent="0" algn="l">
              <a:buNone/>
              <a:defRPr sz="1800" i="1" u="none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863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868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8002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65188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38538" y="365125"/>
            <a:ext cx="706094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364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21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139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101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54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5295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76132"/>
            <a:ext cx="5181600" cy="4108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376132"/>
            <a:ext cx="5181600" cy="4108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469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812989"/>
            <a:ext cx="10515600" cy="12672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129027"/>
            <a:ext cx="5157787" cy="7876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952939"/>
            <a:ext cx="5157787" cy="3522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129027"/>
            <a:ext cx="5183188" cy="8086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952939"/>
            <a:ext cx="5183188" cy="3522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046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857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6CE7D5-CF57-46EF-B807-FDD0502418D4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7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803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13821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2842662"/>
            <a:ext cx="10515600" cy="3828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252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jp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2958" y="3533829"/>
            <a:ext cx="5689505" cy="1659415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b="1" dirty="0" err="1">
                <a:latin typeface="Helvetica Neue" panose="02000503000000020004" pitchFamily="2" charset="0"/>
                <a:cs typeface="Segoe UI" panose="020B0502040204020203" pitchFamily="34" charset="0"/>
              </a:rPr>
              <a:t>Seminario</a:t>
            </a:r>
            <a: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  <a:t> de </a:t>
            </a:r>
            <a:r>
              <a:rPr lang="en-US" sz="4000" b="1" dirty="0" err="1">
                <a:latin typeface="Helvetica Neue" panose="02000503000000020004" pitchFamily="2" charset="0"/>
                <a:cs typeface="Segoe UI" panose="020B0502040204020203" pitchFamily="34" charset="0"/>
              </a:rPr>
              <a:t>Seguridad</a:t>
            </a:r>
            <a:b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</a:br>
            <a: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  <a:t>(Red Team)</a:t>
            </a:r>
            <a:b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</a:br>
            <a:r>
              <a:rPr lang="en-US" sz="4000" b="1" dirty="0" err="1">
                <a:latin typeface="Helvetica Neue" panose="02000503000000020004" pitchFamily="2" charset="0"/>
                <a:cs typeface="Segoe UI" panose="020B0502040204020203" pitchFamily="34" charset="0"/>
              </a:rPr>
              <a:t>Ingeniería</a:t>
            </a:r>
            <a: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  <a:t> Social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5372893"/>
            <a:ext cx="5689505" cy="165941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Luis Fernando Pizza </a:t>
            </a:r>
            <a:r>
              <a:rPr lang="en-US" sz="1600" dirty="0" err="1">
                <a:latin typeface="Helvetica Neue" panose="02000503000000020004" pitchFamily="2" charset="0"/>
                <a:cs typeface="Segoe UI" panose="020B0502040204020203" pitchFamily="34" charset="0"/>
              </a:rPr>
              <a:t>Gamba</a:t>
            </a:r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 </a:t>
            </a:r>
          </a:p>
          <a:p>
            <a:pPr algn="r"/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Diego Alejandro </a:t>
            </a:r>
            <a:r>
              <a:rPr lang="en-US" sz="1600" dirty="0" err="1">
                <a:latin typeface="Helvetica Neue" panose="02000503000000020004" pitchFamily="2" charset="0"/>
                <a:cs typeface="Segoe UI" panose="020B0502040204020203" pitchFamily="34" charset="0"/>
              </a:rPr>
              <a:t>Corredor</a:t>
            </a:r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cs typeface="Segoe UI" panose="020B0502040204020203" pitchFamily="34" charset="0"/>
              </a:rPr>
              <a:t>Tolosa</a:t>
            </a:r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 </a:t>
            </a:r>
          </a:p>
          <a:p>
            <a:pPr algn="r"/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Pedro José Mayorga Navarrete</a:t>
            </a:r>
          </a:p>
          <a:p>
            <a:pPr algn="r"/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Cristian David Lopez Arevalo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2BA41-9391-4087-A844-EE807D43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81" y="5603041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B65E-D327-414D-9DCF-F82E2310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208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/>
              </a:rPr>
              <a:t>Antecedentes</a:t>
            </a:r>
            <a:endParaRPr lang="es-CO" dirty="0"/>
          </a:p>
        </p:txBody>
      </p:sp>
      <p:pic>
        <p:nvPicPr>
          <p:cNvPr id="6" name="phishingTelefono">
            <a:hlinkClick r:id="" action="ppaction://media"/>
            <a:extLst>
              <a:ext uri="{FF2B5EF4-FFF2-40B4-BE49-F238E27FC236}">
                <a16:creationId xmlns:a16="http://schemas.microsoft.com/office/drawing/2014/main" id="{5EEF055A-8493-437A-BA81-DB3095F482B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3379" y="5524177"/>
            <a:ext cx="609600" cy="609600"/>
          </a:xfr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BB7644-7EAF-4FBF-8330-F1254DEB8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0" y="2420587"/>
            <a:ext cx="5950725" cy="3967150"/>
          </a:xfrm>
          <a:prstGeom prst="rect">
            <a:avLst/>
          </a:prstGeom>
        </p:spPr>
      </p:pic>
      <p:pic>
        <p:nvPicPr>
          <p:cNvPr id="10" name="Picture 9" descr="A picture containing person, clothing, man, cellphone&#10;&#10;Description automatically generated">
            <a:extLst>
              <a:ext uri="{FF2B5EF4-FFF2-40B4-BE49-F238E27FC236}">
                <a16:creationId xmlns:a16="http://schemas.microsoft.com/office/drawing/2014/main" id="{F7B39B39-A782-4FC6-B5B2-D32204DEA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62" y="2420587"/>
            <a:ext cx="4741855" cy="2778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94EB69-6ABC-44C3-BA87-669A199489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EA25-BFE6-4CC0-B64A-B6DB03B1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330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A0A2-D81D-403D-A0CA-9B1DE47AE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143" y="2129244"/>
            <a:ext cx="4547857" cy="465037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Google Forms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Heroku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Java/Gradle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PostgreSQL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Redes </a:t>
            </a: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Sociales</a:t>
            </a: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Servidor</a:t>
            </a: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Correo</a:t>
            </a: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A97AA-D8AF-4CDA-8B89-65548DBA1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7" r="25010" b="52984"/>
          <a:stretch/>
        </p:blipFill>
        <p:spPr>
          <a:xfrm>
            <a:off x="1522066" y="2625341"/>
            <a:ext cx="4573934" cy="3632058"/>
          </a:xfrm>
          <a:prstGeom prst="rect">
            <a:avLst/>
          </a:prstGeom>
        </p:spPr>
      </p:pic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CB15404-1C8E-406C-800D-16DC2BAE7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85" y="2170103"/>
            <a:ext cx="685720" cy="685720"/>
          </a:xfrm>
          <a:prstGeom prst="rect">
            <a:avLst/>
          </a:prstGeom>
        </p:spPr>
      </p:pic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B6AF45A0-DB9C-4A7D-B958-4095A883F9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83" y="2988007"/>
            <a:ext cx="567605" cy="62330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C76408C-1BD1-4990-9A3D-FDF6AA9B3C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22" y="3682750"/>
            <a:ext cx="771683" cy="771683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8A1183-5253-4B5D-973B-D206D8968E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37" y="4544120"/>
            <a:ext cx="589051" cy="60770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F766CF-3495-40E9-B2EC-FBF8FFD0F7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83" y="5322646"/>
            <a:ext cx="567605" cy="567605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D3F9235-6D0E-43E1-A2DB-9C46281823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92" y="5974824"/>
            <a:ext cx="822062" cy="822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365FC0-588D-43C0-88FA-3DC90BDFDB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8593"/>
            <a:ext cx="2168434" cy="5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00C0-AFBA-41C5-A794-1AF8D7CC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3141"/>
            <a:ext cx="10515600" cy="1325563"/>
          </a:xfrm>
        </p:spPr>
        <p:txBody>
          <a:bodyPr/>
          <a:lstStyle/>
          <a:p>
            <a:pPr algn="ctr"/>
            <a:r>
              <a:rPr lang="es-CO" dirty="0">
                <a:latin typeface="Helvetica Neue" panose="02000503000000020004" pitchFamily="2" charset="0"/>
                <a:cs typeface="Segoe UI" panose="020B0502040204020203" pitchFamily="34" charset="0"/>
              </a:rPr>
              <a:t>Metodología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292A7-1FC7-4E51-A4E0-6ACFD9F2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88" y="2338249"/>
            <a:ext cx="6304449" cy="421930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Perfilamiento con Ciber-Inteligencia</a:t>
            </a: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1.1.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Estudio de Población Objetivo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1.2.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Análisis de Gustos y Actividades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Envío de Notificación (correo)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3.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Obtención de Información</a:t>
            </a: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3.1.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Autenticación</a:t>
            </a: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3.2.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Datos Personales</a:t>
            </a:r>
          </a:p>
          <a:p>
            <a:pPr marL="0" indent="0">
              <a:buNone/>
            </a:pP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</a:t>
            </a: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3.2.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Confirmación</a:t>
            </a: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4.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Análisis de Datos Obtenidos</a:t>
            </a:r>
          </a:p>
          <a:p>
            <a:pPr marL="0" indent="0">
              <a:buNone/>
            </a:pPr>
            <a:r>
              <a:rPr lang="es-CO" dirty="0">
                <a:latin typeface="Helvetica Neue" panose="02000503000000020004" pitchFamily="2" charset="0"/>
                <a:cs typeface="Segoe UI" panose="020B0502040204020203" pitchFamily="34" charset="0"/>
              </a:rPr>
              <a:t>	</a:t>
            </a: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4.1.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Frecuencia de Contraseñas</a:t>
            </a:r>
          </a:p>
          <a:p>
            <a:pPr marL="0" indent="0">
              <a:buNone/>
            </a:pP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</a:t>
            </a: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4.2.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Medidas Preventivas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C4B1-405D-44AC-898D-637DF430F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9" r="19989"/>
          <a:stretch/>
        </p:blipFill>
        <p:spPr>
          <a:xfrm>
            <a:off x="7637822" y="2648999"/>
            <a:ext cx="3412374" cy="3623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FBE17-AF6B-4396-8631-16DAED00EC86}"/>
              </a:ext>
            </a:extLst>
          </p:cNvPr>
          <p:cNvSpPr txBox="1"/>
          <p:nvPr/>
        </p:nvSpPr>
        <p:spPr>
          <a:xfrm rot="18897869">
            <a:off x="7162343" y="2696708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n>
                  <a:solidFill>
                    <a:srgbClr val="6AAC44"/>
                  </a:solidFill>
                </a:ln>
                <a:latin typeface="Helvetica Neue" panose="02000503000000020004"/>
              </a:rPr>
              <a:t>Perfilamiento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D728D-A6D0-4100-A0D5-8FB7C1935E8C}"/>
              </a:ext>
            </a:extLst>
          </p:cNvPr>
          <p:cNvSpPr txBox="1"/>
          <p:nvPr/>
        </p:nvSpPr>
        <p:spPr>
          <a:xfrm rot="2425461">
            <a:off x="9878006" y="3135974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n>
                  <a:solidFill>
                    <a:srgbClr val="38BFC7"/>
                  </a:solidFill>
                </a:ln>
                <a:latin typeface="Helvetica Neue" panose="02000503000000020004"/>
              </a:rPr>
              <a:t>Notificación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45E1B-7847-49EB-932B-36030DAABF05}"/>
              </a:ext>
            </a:extLst>
          </p:cNvPr>
          <p:cNvSpPr txBox="1"/>
          <p:nvPr/>
        </p:nvSpPr>
        <p:spPr>
          <a:xfrm rot="18910456">
            <a:off x="9946384" y="5213712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n>
                  <a:solidFill>
                    <a:srgbClr val="05AEE5"/>
                  </a:solidFill>
                </a:ln>
                <a:latin typeface="Helvetica Neue" panose="02000503000000020004"/>
              </a:rPr>
              <a:t>Obtención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AC1E1-8AFD-445B-8EA9-D40BF11332D6}"/>
              </a:ext>
            </a:extLst>
          </p:cNvPr>
          <p:cNvSpPr txBox="1"/>
          <p:nvPr/>
        </p:nvSpPr>
        <p:spPr>
          <a:xfrm rot="2043887">
            <a:off x="7387222" y="5984969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n>
                  <a:solidFill>
                    <a:srgbClr val="014C72"/>
                  </a:solidFill>
                </a:ln>
                <a:latin typeface="Helvetica Neue" panose="02000503000000020004"/>
              </a:rPr>
              <a:t>Análisis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96B673-0CAC-4A92-B6C3-F23970EB3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30" y="6299461"/>
            <a:ext cx="2054870" cy="5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9CC823-161C-4599-9AAD-E2CA7351D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1" y="2277315"/>
            <a:ext cx="5326339" cy="404641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3CEBA0-8F6D-4FF8-90C1-0630C85DD776}"/>
              </a:ext>
            </a:extLst>
          </p:cNvPr>
          <p:cNvSpPr txBox="1">
            <a:spLocks/>
          </p:cNvSpPr>
          <p:nvPr/>
        </p:nvSpPr>
        <p:spPr>
          <a:xfrm>
            <a:off x="838200" y="10419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Perfilamiento con Ciber-Inteligencia</a:t>
            </a: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A01F6-9F06-4574-83EA-8ECE51BC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2" y="2277315"/>
            <a:ext cx="5264337" cy="4046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B08AE-1D33-43A3-BB80-F3F9C013D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8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D4D1-97FD-4810-B150-F67D19A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3341"/>
            <a:ext cx="10515600" cy="1325563"/>
          </a:xfrm>
        </p:spPr>
        <p:txBody>
          <a:bodyPr/>
          <a:lstStyle/>
          <a:p>
            <a:r>
              <a:rPr lang="es-CO" dirty="0">
                <a:latin typeface="Helvetica Neue"/>
              </a:rPr>
              <a:t>Resultados Encuesta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E62E46-A096-45F7-A5EB-09C79E2BC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" y="2325187"/>
            <a:ext cx="11810529" cy="40297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74A485-2EAB-4AD3-87D2-466C767F3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84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4E4A-8026-4ED7-9864-078C247D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192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1.1. Estudio de Población Objetivo </a:t>
            </a:r>
          </a:p>
        </p:txBody>
      </p:sp>
      <p:pic>
        <p:nvPicPr>
          <p:cNvPr id="4" name="Picture 4" descr="A picture containing umbrella&#10;&#10;Description generated with very high confidence">
            <a:extLst>
              <a:ext uri="{FF2B5EF4-FFF2-40B4-BE49-F238E27FC236}">
                <a16:creationId xmlns:a16="http://schemas.microsoft.com/office/drawing/2014/main" id="{64D95ACE-E9F3-48AD-9B8E-408EB7796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17" t="29888" r="13656" b="4274"/>
          <a:stretch/>
        </p:blipFill>
        <p:spPr>
          <a:xfrm>
            <a:off x="1193697" y="2319636"/>
            <a:ext cx="9804606" cy="42636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FB19E-F4C8-4770-8A58-1295C5544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4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EC4D-4B69-4732-A8E2-1D212EA9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995"/>
            <a:ext cx="10515600" cy="1325563"/>
          </a:xfrm>
        </p:spPr>
        <p:txBody>
          <a:bodyPr/>
          <a:lstStyle/>
          <a:p>
            <a:pPr algn="ctr"/>
            <a:r>
              <a:rPr lang="es-CO" dirty="0">
                <a:latin typeface="Helvetica Neue" panose="02000503000000020004" pitchFamily="2" charset="0"/>
                <a:ea typeface="+mj-lt"/>
                <a:cs typeface="Segoe UI" panose="020B0502040204020203" pitchFamily="34" charset="0"/>
              </a:rPr>
              <a:t>1.2. Análisis de Gustos y Actividades 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012B909-9954-4770-B4FE-2C174BFE2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55" b="6495"/>
          <a:stretch/>
        </p:blipFill>
        <p:spPr>
          <a:xfrm>
            <a:off x="143395" y="2155371"/>
            <a:ext cx="11905209" cy="428846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975ED-B567-456B-8B38-0DE9E097D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0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031B-557A-493C-BB09-3DAFDF12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065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1.2.1. Perfilamiento de Cines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62C517-798D-4A78-B745-4132D1BD5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371" b="5764"/>
          <a:stretch/>
        </p:blipFill>
        <p:spPr>
          <a:xfrm>
            <a:off x="-441583" y="2119929"/>
            <a:ext cx="13075164" cy="473807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ADD3A-76B9-4395-A4A4-17C4BBEBB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6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DA83-045A-40EA-8D5F-3DE5E9DE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629" y="1056857"/>
            <a:ext cx="12464143" cy="1325563"/>
          </a:xfrm>
        </p:spPr>
        <p:txBody>
          <a:bodyPr/>
          <a:lstStyle/>
          <a:p>
            <a:pPr algn="ctr"/>
            <a:r>
              <a:rPr lang="es-CO">
                <a:latin typeface="Helvetica Neue" panose="02000503000000020004" pitchFamily="2" charset="0"/>
                <a:ea typeface="+mj-lt"/>
                <a:cs typeface="Segoe UI" panose="020B0502040204020203" pitchFamily="34" charset="0"/>
              </a:rPr>
              <a:t>1.2.2 Perfilamiento de Streaming 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F1B67D5-CCF5-45EF-9164-F9B76D3D2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60"/>
          <a:stretch/>
        </p:blipFill>
        <p:spPr>
          <a:xfrm>
            <a:off x="-684371" y="2382420"/>
            <a:ext cx="13560741" cy="424293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10088-2685-48E7-B4E8-29A46A29C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0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9194-7E57-4B63-B979-E8D258A6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036"/>
            <a:ext cx="10515600" cy="1325563"/>
          </a:xfrm>
        </p:spPr>
        <p:txBody>
          <a:bodyPr/>
          <a:lstStyle/>
          <a:p>
            <a:pPr algn="ctr"/>
            <a:r>
              <a:rPr lang="es-419" dirty="0">
                <a:latin typeface="Helvetica Neue" panose="02000503000000020004" pitchFamily="2" charset="0"/>
                <a:cs typeface="Segoe UI" panose="020B0502040204020203" pitchFamily="34" charset="0"/>
              </a:rPr>
              <a:t>1.2.3 Perfilamiento de Restaurantes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3D75A-781C-4D41-97B0-3A5E8BC0C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1026" name="Picture 2" descr="Gráfico de las respuestas de Formularios. Título de la pregunta: A qué locales te gusta salir a comer?. Número de respuestas: 151&amp;nbsp;respuestas.">
            <a:extLst>
              <a:ext uri="{FF2B5EF4-FFF2-40B4-BE49-F238E27FC236}">
                <a16:creationId xmlns:a16="http://schemas.microsoft.com/office/drawing/2014/main" id="{BC2DEDFA-28E6-4351-811B-A67306D4A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2" b="10609"/>
          <a:stretch/>
        </p:blipFill>
        <p:spPr bwMode="auto">
          <a:xfrm>
            <a:off x="1490650" y="2185450"/>
            <a:ext cx="9210699" cy="467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C7280-D69F-4BD1-820A-7105C0412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5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C5AD-9788-4A61-A290-5519B07E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Helvetica Neue"/>
              </a:rPr>
              <a:t>Programa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12B0-C48C-4BBD-9747-BFA2A145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Introducción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Marco Teórico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Objetivos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Antecedentes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Herramientas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Metodología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Medidas Preventivas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894A7-643B-437A-896A-A1BF072E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59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496D-E8F3-4709-B540-CCF53E79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1073819"/>
            <a:ext cx="12064409" cy="1325563"/>
          </a:xfrm>
        </p:spPr>
        <p:txBody>
          <a:bodyPr>
            <a:normAutofit/>
          </a:bodyPr>
          <a:lstStyle/>
          <a:p>
            <a:pPr algn="ctr"/>
            <a:r>
              <a:rPr lang="es-CO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2. Envío de Notificación (correo)</a:t>
            </a:r>
            <a:endParaRPr lang="es-CO">
              <a:latin typeface="Helvetica Neue" panose="02000503000000020004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C9BC7-9FFD-48B7-ACFC-70B400176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67" y="2226744"/>
            <a:ext cx="4489403" cy="44637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B3CB7-E334-4BD0-9489-6FEB56F0D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32" y="2226744"/>
            <a:ext cx="4603789" cy="446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DF6F0-2BC4-4D87-9B99-9DD9D487A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342" y="6331321"/>
            <a:ext cx="1937657" cy="52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4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63F8-434D-4F17-8CC1-D728798A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F3A48-C241-4E22-A2CF-CF1D96B2C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06" y="1382162"/>
            <a:ext cx="5374388" cy="52929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24617-5166-4B7C-AB31-4E39C730A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44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1925-5181-42E7-A2EC-7273981F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390"/>
            <a:ext cx="10515600" cy="1325563"/>
          </a:xfrm>
        </p:spPr>
        <p:txBody>
          <a:bodyPr/>
          <a:lstStyle/>
          <a:p>
            <a:pPr algn="ctr"/>
            <a:r>
              <a:rPr lang="es-CO">
                <a:latin typeface="Helvetica Neue" panose="02000503000000020004" pitchFamily="2" charset="0"/>
                <a:cs typeface="Segoe UI" panose="020B0502040204020203" pitchFamily="34" charset="0"/>
              </a:rPr>
              <a:t>3.1 Obtención de Información 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3869C6-2ECF-40E6-AC84-71A2A8784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8167"/>
            <a:ext cx="5061003" cy="4861156"/>
          </a:xfr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DBD8DD-864D-41CF-9462-2E2D0728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23" y="1838129"/>
            <a:ext cx="5069226" cy="4845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29B6A-0793-41E0-82FC-6EF6D9231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83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28D5-3E10-4799-86CE-077D9B6F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F7623B-A02D-4518-9830-159A6003C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911" y="1382162"/>
            <a:ext cx="6408178" cy="513620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1908CD-8AFF-49FD-A9B9-37224603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6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6234-E37A-43EC-9597-DF359DDB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2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3.2 </a:t>
            </a: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Datos</a:t>
            </a: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Personales</a:t>
            </a: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A7031C-D12C-4ACD-A5A4-76692DBF7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03" y="2037831"/>
            <a:ext cx="7639594" cy="46797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383F9-FA8C-41E8-9A5F-8F7FFDA5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83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083C-E608-4BAD-B283-45C5959B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F6DD3C-AD0C-4DFB-9163-2AC94C451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84" y="1288733"/>
            <a:ext cx="10024032" cy="537032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8E2736-9F5A-4F5B-ACFC-2CAE497D0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9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527-CBC2-4431-A43F-595030D3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185"/>
            <a:ext cx="10515600" cy="1325563"/>
          </a:xfrm>
        </p:spPr>
        <p:txBody>
          <a:bodyPr/>
          <a:lstStyle/>
          <a:p>
            <a:pPr algn="ctr"/>
            <a:r>
              <a:rPr lang="es-CO" dirty="0">
                <a:latin typeface="Helvetica Neue" panose="02000503000000020004" pitchFamily="2" charset="0"/>
                <a:cs typeface="Segoe UI" panose="020B0502040204020203" pitchFamily="34" charset="0"/>
              </a:rPr>
              <a:t>4. Análisis de la Información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A1BD-20F8-4A79-858F-A645F9CE2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6" y="2554890"/>
            <a:ext cx="5257800" cy="3828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CO" dirty="0">
                <a:latin typeface="Helvetica Neue" panose="02000503000000020004" pitchFamily="2" charset="0"/>
                <a:cs typeface="Calibri"/>
              </a:rPr>
              <a:t>La información será obtenida a través del formulario de la página web y registrada en una base de datos alojada en la nube. Para después ser analizada debidamente. </a:t>
            </a:r>
            <a:endParaRPr lang="es-CO" dirty="0">
              <a:latin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132F4-02EF-4EE5-956F-2D7A21C77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2790" r="24685" b="18466"/>
          <a:stretch/>
        </p:blipFill>
        <p:spPr>
          <a:xfrm>
            <a:off x="6666614" y="2388748"/>
            <a:ext cx="4072270" cy="3697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85CB4-B34D-4F07-BE9D-4D31327FA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7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D023-685E-4D82-8587-CE334AC5E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432"/>
            <a:ext cx="10515600" cy="1325563"/>
          </a:xfrm>
        </p:spPr>
        <p:txBody>
          <a:bodyPr/>
          <a:lstStyle/>
          <a:p>
            <a:pPr algn="ctr"/>
            <a:r>
              <a:rPr lang="es-419" dirty="0">
                <a:latin typeface="Helvetica Neue" panose="02000503000000020004" pitchFamily="2" charset="0"/>
                <a:cs typeface="Segoe UI" panose="020B0502040204020203" pitchFamily="34" charset="0"/>
              </a:rPr>
              <a:t>4.1 Frecuencia de Contrase</a:t>
            </a: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ñas</a:t>
            </a:r>
            <a:endParaRPr lang="es-419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14E51-9C56-4616-9E6A-471B32548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3" y="1919041"/>
            <a:ext cx="9885214" cy="493895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92F0A-C472-41C6-9EB2-D04ECDAE6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91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D228-D252-45B5-919C-9E00F6B7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8026"/>
            <a:ext cx="10515600" cy="1325563"/>
          </a:xfrm>
        </p:spPr>
        <p:txBody>
          <a:bodyPr/>
          <a:lstStyle/>
          <a:p>
            <a:pPr algn="ctr"/>
            <a:r>
              <a:rPr lang="es-CO" dirty="0">
                <a:latin typeface="Helvetica Neue" panose="02000503000000020004"/>
              </a:rPr>
              <a:t>4.2 Medidas Preventivas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AF9979-783A-45C8-8D57-1ED745585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552374"/>
              </p:ext>
            </p:extLst>
          </p:nvPr>
        </p:nvGraphicFramePr>
        <p:xfrm>
          <a:off x="1175657" y="2103121"/>
          <a:ext cx="10424161" cy="37228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7566">
                  <a:extLst>
                    <a:ext uri="{9D8B030D-6E8A-4147-A177-3AD203B41FA5}">
                      <a16:colId xmlns:a16="http://schemas.microsoft.com/office/drawing/2014/main" val="825827059"/>
                    </a:ext>
                  </a:extLst>
                </a:gridCol>
                <a:gridCol w="4059017">
                  <a:extLst>
                    <a:ext uri="{9D8B030D-6E8A-4147-A177-3AD203B41FA5}">
                      <a16:colId xmlns:a16="http://schemas.microsoft.com/office/drawing/2014/main" val="3229482090"/>
                    </a:ext>
                  </a:extLst>
                </a:gridCol>
                <a:gridCol w="5107578">
                  <a:extLst>
                    <a:ext uri="{9D8B030D-6E8A-4147-A177-3AD203B41FA5}">
                      <a16:colId xmlns:a16="http://schemas.microsoft.com/office/drawing/2014/main" val="3934098210"/>
                    </a:ext>
                  </a:extLst>
                </a:gridCol>
              </a:tblGrid>
              <a:tr h="2457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2000" noProof="0" dirty="0">
                          <a:effectLst/>
                          <a:latin typeface="Helvetica Neue" panose="02000503000000020004"/>
                        </a:rPr>
                        <a:t>Riesgo #</a:t>
                      </a:r>
                      <a:endParaRPr lang="es-AR" sz="2000" noProof="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2000" noProof="0">
                          <a:effectLst/>
                          <a:latin typeface="Helvetica Neue" panose="020005030000000200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Riesgo</a:t>
                      </a:r>
                    </a:p>
                  </a:txBody>
                  <a:tcPr marL="58802" marR="5880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2000" noProof="0">
                          <a:effectLst/>
                          <a:latin typeface="Helvetica Neue" panose="02000503000000020004"/>
                        </a:rPr>
                        <a:t>Medida Preventiva</a:t>
                      </a:r>
                      <a:endParaRPr lang="es-AR" sz="2000" noProof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extLst>
                  <a:ext uri="{0D108BD9-81ED-4DB2-BD59-A6C34878D82A}">
                    <a16:rowId xmlns:a16="http://schemas.microsoft.com/office/drawing/2014/main" val="2842994888"/>
                  </a:ext>
                </a:extLst>
              </a:tr>
              <a:tr h="10985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s-AR" sz="2000" noProof="0" dirty="0">
                          <a:effectLst/>
                          <a:latin typeface="Helvetica Neue" panose="02000503000000020004"/>
                        </a:rPr>
                      </a:br>
                      <a:r>
                        <a:rPr lang="es-AR" sz="2000" noProof="0" dirty="0">
                          <a:effectLst/>
                          <a:latin typeface="Helvetica Neue" panose="02000503000000020004"/>
                        </a:rPr>
                        <a:t>❶</a:t>
                      </a:r>
                      <a:endParaRPr lang="es-AR" sz="2000" noProof="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2000" noProof="0">
                          <a:effectLst/>
                          <a:latin typeface="Helvetica Neue" panose="02000503000000020004"/>
                        </a:rPr>
                        <a:t>Error Humano</a:t>
                      </a:r>
                      <a:endParaRPr lang="es-AR" sz="2000" noProof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2000" noProof="0" dirty="0">
                          <a:effectLst/>
                          <a:latin typeface="Helvetica Neue" panose="02000503000000020004"/>
                        </a:rPr>
                        <a:t>Capacitar a empleador, estudiantes y comunidad para reconocer este tipo de ataques</a:t>
                      </a:r>
                      <a:endParaRPr lang="es-AR" sz="2000" noProof="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extLst>
                  <a:ext uri="{0D108BD9-81ED-4DB2-BD59-A6C34878D82A}">
                    <a16:rowId xmlns:a16="http://schemas.microsoft.com/office/drawing/2014/main" val="3958230233"/>
                  </a:ext>
                </a:extLst>
              </a:tr>
              <a:tr h="10410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s-AR" sz="2000" noProof="0">
                          <a:effectLst/>
                          <a:latin typeface="Helvetica Neue" panose="02000503000000020004"/>
                        </a:rPr>
                      </a:br>
                      <a:r>
                        <a:rPr lang="es-AR" sz="2000" noProof="0">
                          <a:effectLst/>
                          <a:latin typeface="Helvetica Neue" panose="02000503000000020004"/>
                        </a:rPr>
                        <a:t>❷</a:t>
                      </a:r>
                      <a:endParaRPr lang="es-AR" sz="2000" noProof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2000" noProof="0" dirty="0">
                          <a:effectLst/>
                          <a:latin typeface="Helvetica Neue" panose="02000503000000020004"/>
                        </a:rPr>
                        <a:t>Contraseñas débiles</a:t>
                      </a:r>
                      <a:endParaRPr lang="es-AR" sz="2000" noProof="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2000" noProof="0" dirty="0">
                          <a:effectLst/>
                          <a:latin typeface="Helvetica Neue" panose="02000503000000020004"/>
                        </a:rPr>
                        <a:t>Se recomienda usar contraseñas de alta complejidad, en una combinación de letras, números, símbolos, mayúsculas y minúsculas</a:t>
                      </a:r>
                      <a:endParaRPr lang="es-AR" sz="2000" noProof="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extLst>
                  <a:ext uri="{0D108BD9-81ED-4DB2-BD59-A6C34878D82A}">
                    <a16:rowId xmlns:a16="http://schemas.microsoft.com/office/drawing/2014/main" val="4259415490"/>
                  </a:ext>
                </a:extLst>
              </a:tr>
              <a:tr h="10410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s-AR" sz="2000" noProof="0">
                          <a:effectLst/>
                          <a:latin typeface="Helvetica Neue" panose="02000503000000020004"/>
                        </a:rPr>
                      </a:br>
                      <a:r>
                        <a:rPr lang="es-AR" sz="2000" noProof="0">
                          <a:effectLst/>
                          <a:latin typeface="Helvetica Neue" panose="02000503000000020004"/>
                        </a:rPr>
                        <a:t>❸</a:t>
                      </a:r>
                      <a:endParaRPr lang="es-AR" sz="2000" noProof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2000" noProof="0" dirty="0">
                          <a:effectLst/>
                          <a:latin typeface="Helvetica Neue" panose="02000503000000020004"/>
                        </a:rPr>
                        <a:t>Vulnerabilidad de Servidores de Correo</a:t>
                      </a:r>
                      <a:endParaRPr lang="es-AR" sz="2000" noProof="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2000" noProof="0" dirty="0">
                          <a:effectLst/>
                          <a:latin typeface="Helvetica Neue" panose="02000503000000020004"/>
                        </a:rPr>
                        <a:t>Implementar protocolos de control para identificar este tipo de amenazas con palabras clave</a:t>
                      </a:r>
                      <a:endParaRPr lang="es-AR" sz="2000" noProof="0" dirty="0">
                        <a:effectLst/>
                        <a:latin typeface="Helvetica Neue" panose="020005030000000200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802" marR="58802" marT="0" marB="0"/>
                </a:tc>
                <a:extLst>
                  <a:ext uri="{0D108BD9-81ED-4DB2-BD59-A6C34878D82A}">
                    <a16:rowId xmlns:a16="http://schemas.microsoft.com/office/drawing/2014/main" val="2734639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67116CD-F0CB-4F79-9FB2-90E28F021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48" y="6263859"/>
            <a:ext cx="2185851" cy="59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8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4DDE3-40A1-432B-8A9C-774A4C1A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08" y="3813430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7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FF83-CD2D-4BF3-8416-1B292800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Ingenieria Social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0869B-D30B-4B77-B9FB-12CC36982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7687"/>
            <a:ext cx="6221819" cy="3278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Las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pruebas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de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ingeniería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social de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RedTeam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evalúan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a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su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personal, </a:t>
            </a:r>
            <a:r>
              <a:rPr lang="es-419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procesos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y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procedimientos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mediante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phishing por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correo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electrónico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,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llamadas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telefónicas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e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intentos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, para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vulnerar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la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seguridad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.</a:t>
            </a:r>
            <a:endParaRPr lang="en-US" sz="3000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3000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B289B-5454-4E99-BAAA-79EED05B3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4" t="4358" r="29738" b="10577"/>
          <a:stretch/>
        </p:blipFill>
        <p:spPr>
          <a:xfrm>
            <a:off x="7717466" y="2707725"/>
            <a:ext cx="3546748" cy="3586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05235-79B7-4800-B4B1-2DE4EF2AC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2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CFD2-4BCC-4167-B165-A4A023F1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D05A5-1DD7-481E-9955-CD4E2FF7A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1" b="9394"/>
          <a:stretch/>
        </p:blipFill>
        <p:spPr>
          <a:xfrm>
            <a:off x="586939" y="1265273"/>
            <a:ext cx="11018121" cy="559272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AC1F9-855E-4E96-AD50-5E4A73AED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8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EB5B-E585-4A37-A81C-02445992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latin typeface="Helvetica Neue" panose="02000503000000020004" pitchFamily="2" charset="0"/>
                <a:cs typeface="Segoe UI" panose="020B0502040204020203" pitchFamily="34" charset="0"/>
              </a:rPr>
              <a:t>Phishing: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1133-D73E-46A7-B613-8957BE7FA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29" y="2707725"/>
            <a:ext cx="4878572" cy="382872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dirty="0">
                <a:latin typeface="Helvetica Neue" panose="02000503000000020004" pitchFamily="2" charset="0"/>
                <a:cs typeface="Segoe UI" panose="020B0502040204020203" pitchFamily="34" charset="0"/>
              </a:rPr>
              <a:t>Es una técnica de ingeniería social utilizada por los delincuentes para obtener información confidencial como nombres de usuario, contraseñas y detalles de tarjetas de crédito haciéndose pasar por una comunicación confiable y legítima.</a:t>
            </a:r>
            <a:endParaRPr lang="es-419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DEA8E-8761-4EFD-9887-E5002F53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707725"/>
            <a:ext cx="4878572" cy="366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32928A-073B-4284-BACA-C36DF193E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5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4E90-5C5C-4D1D-8C86-E622FA6A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D5A11-8314-45C5-9062-828600936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75" y="1281351"/>
            <a:ext cx="9735649" cy="547630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A561BA-E421-4685-8060-B998C9246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E364-D2F4-4131-B099-27408695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126"/>
            <a:ext cx="10515600" cy="1325563"/>
          </a:xfrm>
        </p:spPr>
        <p:txBody>
          <a:bodyPr/>
          <a:lstStyle/>
          <a:p>
            <a:pPr algn="ctr"/>
            <a:r>
              <a:rPr lang="es-CO" dirty="0">
                <a:latin typeface="Helvetica Neue" panose="02000503000000020004" pitchFamily="2" charset="0"/>
                <a:cs typeface="Segoe UI" panose="020B0502040204020203" pitchFamily="34" charset="0"/>
              </a:rPr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B831-8220-4A36-93D7-F8F24BDC8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1" y="2385757"/>
            <a:ext cx="6019800" cy="419579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Utilizar diversas técnicas de ingeniería social.</a:t>
            </a:r>
            <a:b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</a:b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 Analizar los datos recolectados en el ataque para proponer estrategias de prevención dentro de la comunidad educativa.</a:t>
            </a:r>
            <a:b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</a:b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 Definir el ataque con mayor impacto y efectividad dentro de los propuestos.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26B2D-D157-4E08-A123-F7B8B36A4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r="8010"/>
          <a:stretch/>
        </p:blipFill>
        <p:spPr>
          <a:xfrm>
            <a:off x="7526080" y="2406034"/>
            <a:ext cx="4082902" cy="378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6B52E-9CF3-4284-AC05-E87B8CE5A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7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D1E54-4E3F-4B73-8214-4108D5DD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5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/>
              </a:rPr>
              <a:t>Antecedentes</a:t>
            </a:r>
            <a:r>
              <a:rPr lang="en-US" dirty="0"/>
              <a:t> 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83CB5A-0836-4CBE-B6E7-9B4172D4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4" y="2707725"/>
            <a:ext cx="11606391" cy="3327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FBB15-A18D-4703-93C1-D3C9F06F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0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B65E-D327-414D-9DCF-F82E2310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208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/>
              </a:rPr>
              <a:t>Antecedentes</a:t>
            </a:r>
            <a:endParaRPr lang="es-CO" dirty="0"/>
          </a:p>
        </p:txBody>
      </p:sp>
      <p:pic>
        <p:nvPicPr>
          <p:cNvPr id="4" name="Marcador de contenido 10">
            <a:extLst>
              <a:ext uri="{FF2B5EF4-FFF2-40B4-BE49-F238E27FC236}">
                <a16:creationId xmlns:a16="http://schemas.microsoft.com/office/drawing/2014/main" id="{7B2E0BB0-30FD-4D5C-912F-8314E233C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61" y="2259874"/>
            <a:ext cx="8890077" cy="4483617"/>
          </a:xfr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D2E1A-A193-40FA-BAE8-433071236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4" y="6086367"/>
            <a:ext cx="2838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491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3478_escuela_v2_1_</Template>
  <TotalTime>391</TotalTime>
  <Words>401</Words>
  <Application>Microsoft Office PowerPoint</Application>
  <PresentationFormat>Widescreen</PresentationFormat>
  <Paragraphs>73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Helvetica Neue</vt:lpstr>
      <vt:lpstr>Wingdings</vt:lpstr>
      <vt:lpstr>Tema de Office</vt:lpstr>
      <vt:lpstr>Seminario de Seguridad (Red Team) Ingeniería Social</vt:lpstr>
      <vt:lpstr>Programa</vt:lpstr>
      <vt:lpstr>Ingenieria Social</vt:lpstr>
      <vt:lpstr>PowerPoint Presentation</vt:lpstr>
      <vt:lpstr>Phishing: </vt:lpstr>
      <vt:lpstr>PowerPoint Presentation</vt:lpstr>
      <vt:lpstr>Objetivos</vt:lpstr>
      <vt:lpstr>Antecedentes </vt:lpstr>
      <vt:lpstr>Antecedentes</vt:lpstr>
      <vt:lpstr>Antecedentes</vt:lpstr>
      <vt:lpstr>Herramientas</vt:lpstr>
      <vt:lpstr>Metodología </vt:lpstr>
      <vt:lpstr>PowerPoint Presentation</vt:lpstr>
      <vt:lpstr>Resultados Encuesta</vt:lpstr>
      <vt:lpstr>1.1. Estudio de Población Objetivo </vt:lpstr>
      <vt:lpstr>1.2. Análisis de Gustos y Actividades </vt:lpstr>
      <vt:lpstr>1.2.1. Perfilamiento de Cines</vt:lpstr>
      <vt:lpstr>1.2.2 Perfilamiento de Streaming </vt:lpstr>
      <vt:lpstr>1.2.3 Perfilamiento de Restaurantes</vt:lpstr>
      <vt:lpstr>2. Envío de Notificación (correo)</vt:lpstr>
      <vt:lpstr>PowerPoint Presentation</vt:lpstr>
      <vt:lpstr>3.1 Obtención de Información </vt:lpstr>
      <vt:lpstr>PowerPoint Presentation</vt:lpstr>
      <vt:lpstr>3.2 Datos Personales</vt:lpstr>
      <vt:lpstr>PowerPoint Presentation</vt:lpstr>
      <vt:lpstr>4. Análisis de la Información</vt:lpstr>
      <vt:lpstr>4.1 Frecuencia de Contraseñas</vt:lpstr>
      <vt:lpstr>4.2 Medidas Preventivas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MAYORGA NAVARRETE PEDRO JOSE</cp:lastModifiedBy>
  <cp:revision>168</cp:revision>
  <dcterms:created xsi:type="dcterms:W3CDTF">2019-11-13T17:30:11Z</dcterms:created>
  <dcterms:modified xsi:type="dcterms:W3CDTF">2019-11-19T11:11:50Z</dcterms:modified>
</cp:coreProperties>
</file>